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gna.com/about-us/newsroom/studies-and-reports/loneliness-epidemic-americ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gna.com/about-us/newsroom/studies-and-reports/loneliness-questionnai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thinkyourdrinkwv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hs.gov/ash/oah/facts-and-stats/national-and-state-data-sheets/adolescent-physical-health-and-nutrition/west-virginia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7660DF-AFCD-4989-88C7-71EA03E8ED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HSTA Biomed Camp </a:t>
            </a:r>
            <a:br>
              <a:rPr lang="en-US" dirty="0"/>
            </a:br>
            <a:r>
              <a:rPr lang="en-US" sz="3200" dirty="0"/>
              <a:t>Extension Track </a:t>
            </a:r>
            <a:br>
              <a:rPr lang="en-US" sz="3200" dirty="0"/>
            </a:br>
            <a:r>
              <a:rPr lang="en-US" sz="3200" dirty="0"/>
              <a:t>Community-Based Chronic Disease Prevention</a:t>
            </a:r>
            <a:br>
              <a:rPr lang="en-US" sz="3200" dirty="0"/>
            </a:br>
            <a:r>
              <a:rPr lang="en-US" sz="3200" dirty="0"/>
              <a:t>Unit 2: Yourself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0D5829-3D03-48B6-8B38-25AC2ADA0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00161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Lauren Prinzo, Assistant Professor and Extension Specialist in Community and Economic Development </a:t>
            </a:r>
          </a:p>
          <a:p>
            <a:r>
              <a:rPr lang="en-US" dirty="0"/>
              <a:t>WVU Extension Service </a:t>
            </a:r>
          </a:p>
        </p:txBody>
      </p:sp>
    </p:spTree>
    <p:extLst>
      <p:ext uri="{BB962C8B-B14F-4D97-AF65-F5344CB8AC3E}">
        <p14:creationId xmlns:p14="http://schemas.microsoft.com/office/powerpoint/2010/main" val="172485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3ED3B0-2781-43A1-ACE6-F3D77FA4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 Matter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C16543-9745-4711-9B5F-30748745F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53% of American report having daily meaningful in-person interactions with others </a:t>
            </a:r>
          </a:p>
          <a:p>
            <a:r>
              <a:rPr lang="en-US" dirty="0"/>
              <a:t>1 in 5 people report they rarely of never feel close to people (20%) or feel like there are people they can talk to (18%)</a:t>
            </a:r>
          </a:p>
          <a:p>
            <a:r>
              <a:rPr lang="en-US" dirty="0"/>
              <a:t>Gen Z (adults aged 18-22) is the loneliest generation </a:t>
            </a:r>
          </a:p>
          <a:p>
            <a:r>
              <a:rPr lang="en-US" dirty="0"/>
              <a:t>Social connections improve quality of life and impact physical health!</a:t>
            </a:r>
          </a:p>
          <a:p>
            <a:r>
              <a:rPr lang="en-US" dirty="0"/>
              <a:t>Learn more at </a:t>
            </a:r>
            <a:r>
              <a:rPr lang="en-US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https://www.cigna.com/about-us/newsroom/studies-and-reports/loneliness-epidemic-america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370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917451-E93E-435D-87E6-714EF289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Unexpected Loneliness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0722B2-B7F7-441E-87BC-5CA63E800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Accodring</a:t>
            </a:r>
            <a:r>
              <a:rPr lang="en-US" dirty="0"/>
              <a:t> to the National Institute of Health: </a:t>
            </a:r>
          </a:p>
          <a:p>
            <a:pPr lvl="1"/>
            <a:r>
              <a:rPr lang="en-US" dirty="0"/>
              <a:t>Those who find themselves unexpectedly alone are at particular risk.</a:t>
            </a:r>
          </a:p>
          <a:p>
            <a:pPr lvl="2"/>
            <a:r>
              <a:rPr lang="en-US" dirty="0"/>
              <a:t>Death of a spouse or partner </a:t>
            </a:r>
          </a:p>
          <a:p>
            <a:pPr lvl="2"/>
            <a:r>
              <a:rPr lang="en-US" dirty="0"/>
              <a:t>Separation from friends or family</a:t>
            </a:r>
          </a:p>
          <a:p>
            <a:pPr lvl="2"/>
            <a:r>
              <a:rPr lang="en-US" dirty="0"/>
              <a:t>Retirement</a:t>
            </a:r>
          </a:p>
          <a:p>
            <a:pPr lvl="2"/>
            <a:r>
              <a:rPr lang="en-US" dirty="0"/>
              <a:t>Loss of mobility </a:t>
            </a:r>
          </a:p>
          <a:p>
            <a:pPr lvl="2"/>
            <a:r>
              <a:rPr lang="en-US" dirty="0"/>
              <a:t>Lack of transportation </a:t>
            </a:r>
          </a:p>
        </p:txBody>
      </p:sp>
    </p:spTree>
    <p:extLst>
      <p:ext uri="{BB962C8B-B14F-4D97-AF65-F5344CB8AC3E}">
        <p14:creationId xmlns:p14="http://schemas.microsoft.com/office/powerpoint/2010/main" val="3170413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E55630-E98B-4764-BE8D-61B8CE41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and Social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44797B-D6BE-426C-AF4E-313909F59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March 2020 West Virginia issued a stay at home order to protect residents from the spread of COVID-19</a:t>
            </a:r>
          </a:p>
          <a:p>
            <a:r>
              <a:rPr lang="en-US" dirty="0"/>
              <a:t>Result: Unexpected loneliness </a:t>
            </a:r>
          </a:p>
          <a:p>
            <a:r>
              <a:rPr lang="en-US" dirty="0"/>
              <a:t>Reflection: </a:t>
            </a:r>
          </a:p>
          <a:p>
            <a:pPr lvl="1"/>
            <a:r>
              <a:rPr lang="en-US" dirty="0"/>
              <a:t>How has COVID-19 impacted your social connections and/or sense of loneliness?</a:t>
            </a:r>
          </a:p>
          <a:p>
            <a:pPr lvl="1"/>
            <a:r>
              <a:rPr lang="en-US" dirty="0"/>
              <a:t>How do you think this pandemic has impacted seniors?</a:t>
            </a:r>
          </a:p>
        </p:txBody>
      </p:sp>
    </p:spTree>
    <p:extLst>
      <p:ext uri="{BB962C8B-B14F-4D97-AF65-F5344CB8AC3E}">
        <p14:creationId xmlns:p14="http://schemas.microsoft.com/office/powerpoint/2010/main" val="1640346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087758-DC98-4F0E-BFFF-1C2867A4C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308B37-3AFC-4D89-B448-B1F2309A4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Create a recipe with fruits and/veggies and send a picture </a:t>
            </a:r>
            <a:r>
              <a:rPr lang="en-US"/>
              <a:t>to HSTA</a:t>
            </a:r>
            <a:endParaRPr lang="en-US" dirty="0"/>
          </a:p>
          <a:p>
            <a:r>
              <a:rPr lang="en-US" dirty="0"/>
              <a:t>Rethink your drink with fruit infused water and send a picture to HSTA</a:t>
            </a:r>
          </a:p>
          <a:p>
            <a:r>
              <a:rPr lang="en-US" dirty="0"/>
              <a:t>Take the quiz at </a:t>
            </a:r>
            <a:r>
              <a:rPr lang="en-US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https://www.cigna.com/about-us/newsroom/studies-and-reports/loneliness-questionnaire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b="1" dirty="0">
                <a:solidFill>
                  <a:schemeClr val="tx2"/>
                </a:solidFill>
              </a:rPr>
              <a:t>Connection Cards: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Choose a pen pal and send them a letter! You have five cards, envelopes, and stamps in your camp kit to get you started. Consider reaching out to a senior in your community and asking if they would like to be pen pals.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Send a letter to Sean and tell him about your summer! Send mail to: </a:t>
            </a:r>
          </a:p>
        </p:txBody>
      </p:sp>
    </p:spTree>
    <p:extLst>
      <p:ext uri="{BB962C8B-B14F-4D97-AF65-F5344CB8AC3E}">
        <p14:creationId xmlns:p14="http://schemas.microsoft.com/office/powerpoint/2010/main" val="155690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59AAD9-DD4B-4B34-8951-CF500FCD3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Chronic Disease Prevention in West Virginia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86BE10-D892-43FC-A66E-C2265B78F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take steps to help protect your physical, mental, and emotional health! </a:t>
            </a:r>
          </a:p>
          <a:p>
            <a:pPr lvl="1"/>
            <a:r>
              <a:rPr lang="en-US" dirty="0"/>
              <a:t>Healthy Nutrition </a:t>
            </a:r>
          </a:p>
          <a:p>
            <a:pPr lvl="1"/>
            <a:r>
              <a:rPr lang="en-US" dirty="0"/>
              <a:t>Physical Activity </a:t>
            </a:r>
          </a:p>
          <a:p>
            <a:pPr lvl="1"/>
            <a:r>
              <a:rPr lang="en-US" dirty="0"/>
              <a:t>Social Connections</a:t>
            </a:r>
          </a:p>
        </p:txBody>
      </p:sp>
    </p:spTree>
    <p:extLst>
      <p:ext uri="{BB962C8B-B14F-4D97-AF65-F5344CB8AC3E}">
        <p14:creationId xmlns:p14="http://schemas.microsoft.com/office/powerpoint/2010/main" val="114243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8FDB11-DC91-4751-98C4-ABEC54DA1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Nutrition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0DC1EE-BDFA-4E39-9CD2-54A311CA9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985619"/>
            <a:ext cx="10554574" cy="4188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Rethink Your Drink</a:t>
            </a:r>
          </a:p>
          <a:p>
            <a:pPr lvl="1"/>
            <a:r>
              <a:rPr lang="en-US" dirty="0"/>
              <a:t>The American Heart Association recommends that Americans consume no more than 6 teaspoons of added sugar per day for women, and 9 teaspoons per day for me. </a:t>
            </a:r>
          </a:p>
          <a:p>
            <a:pPr lvl="1"/>
            <a:r>
              <a:rPr lang="en-US" dirty="0"/>
              <a:t>One 12 ounce can of soda has 39 grams of sugar (or almost 10 teaspoons!) That is more than twice as much sugar as a standard chocolate bar!</a:t>
            </a:r>
          </a:p>
          <a:p>
            <a:pPr lvl="1"/>
            <a:r>
              <a:rPr lang="en-US" dirty="0"/>
              <a:t>Sugary drinks contribute to obesity, dental disease, heart disease, and many other conditions. To learn more visit </a:t>
            </a:r>
            <a:r>
              <a:rPr lang="en-US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www.rethinkyourdrinkwv.com</a:t>
            </a:r>
            <a:endParaRPr lang="en-US" b="1" dirty="0">
              <a:solidFill>
                <a:schemeClr val="tx2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6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40748-8CEF-4BAF-A804-D7AED029E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Healthy Nutrition Continued…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1ED13B-C257-4F70-83CC-C3C019C52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Fruits and vegetables</a:t>
            </a:r>
          </a:p>
          <a:p>
            <a:pPr lvl="1"/>
            <a:r>
              <a:rPr lang="en-US" dirty="0"/>
              <a:t>Five servings of fruits and vegetables per day is recommended for good health (2 cups of fruit and 2.5 cups of vegetables per day). In West Virginia…</a:t>
            </a:r>
          </a:p>
          <a:p>
            <a:pPr lvl="2"/>
            <a:r>
              <a:rPr lang="en-US" dirty="0"/>
              <a:t>Only 11% of 12-17 year </a:t>
            </a:r>
            <a:r>
              <a:rPr lang="en-US" dirty="0" err="1"/>
              <a:t>olds</a:t>
            </a:r>
            <a:r>
              <a:rPr lang="en-US" dirty="0"/>
              <a:t> report eating vegetables 3 or more times per day </a:t>
            </a:r>
          </a:p>
          <a:p>
            <a:pPr lvl="2"/>
            <a:r>
              <a:rPr lang="en-US" dirty="0"/>
              <a:t>Only 26% of 12-17 year </a:t>
            </a:r>
            <a:r>
              <a:rPr lang="en-US" dirty="0" err="1"/>
              <a:t>olds</a:t>
            </a:r>
            <a:r>
              <a:rPr lang="en-US" dirty="0"/>
              <a:t> report eating two or more fruits per day </a:t>
            </a:r>
          </a:p>
          <a:p>
            <a:pPr lvl="3"/>
            <a:r>
              <a:rPr lang="en-US" b="1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https://www.hhs.gov/ash/oah/facts-and-stats/national-and-state-data-sheets/adolescent-physical-health-and-nutrition/west-virginia/index.html</a:t>
            </a:r>
            <a:r>
              <a:rPr lang="en-US" b="1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653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08075F-F47F-49E3-98F5-0670980AE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eating your fruits and veggies?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2B5D65-321D-4A85-A467-02F8CE723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 eat 5 fruits and vegetables every day! </a:t>
            </a:r>
          </a:p>
          <a:p>
            <a:pPr lvl="1"/>
            <a:r>
              <a:rPr lang="en-US" dirty="0"/>
              <a:t>Tips for sneaking in fruits and vegetables</a:t>
            </a:r>
          </a:p>
          <a:p>
            <a:pPr lvl="2"/>
            <a:r>
              <a:rPr lang="en-US" dirty="0"/>
              <a:t>Add bananas, raisins, or berries to your cereal</a:t>
            </a:r>
          </a:p>
          <a:p>
            <a:pPr lvl="2"/>
            <a:r>
              <a:rPr lang="en-US" dirty="0"/>
              <a:t>Add chopped veggies to your eggs or potatoes </a:t>
            </a:r>
          </a:p>
          <a:p>
            <a:pPr lvl="2"/>
            <a:r>
              <a:rPr lang="en-US" dirty="0"/>
              <a:t>Add veggies to your sandwich </a:t>
            </a:r>
          </a:p>
          <a:p>
            <a:pPr lvl="2"/>
            <a:r>
              <a:rPr lang="en-US" dirty="0"/>
              <a:t>Have fruit or veggie sticks instead of chips </a:t>
            </a:r>
          </a:p>
          <a:p>
            <a:pPr lvl="2"/>
            <a:r>
              <a:rPr lang="en-US" dirty="0"/>
              <a:t>Freeze grapes </a:t>
            </a:r>
          </a:p>
          <a:p>
            <a:pPr lvl="2"/>
            <a:r>
              <a:rPr lang="en-US" dirty="0"/>
              <a:t>Add veggies to rice, spaghetti sauce, muffins, or other foods! </a:t>
            </a:r>
          </a:p>
          <a:p>
            <a:pPr lvl="2"/>
            <a:r>
              <a:rPr lang="en-US" dirty="0"/>
              <a:t>Add a salad to your meal. </a:t>
            </a:r>
          </a:p>
        </p:txBody>
      </p:sp>
    </p:spTree>
    <p:extLst>
      <p:ext uri="{BB962C8B-B14F-4D97-AF65-F5344CB8AC3E}">
        <p14:creationId xmlns:p14="http://schemas.microsoft.com/office/powerpoint/2010/main" val="2106434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811E3C-00FA-4551-B3CE-F19A404D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Chopped Challenge (HSTA Edition)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9A7D02-7427-4CAB-9ED3-748E2E5FE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your kitchen for some of the fruits/veggies included above. Create </a:t>
            </a:r>
            <a:r>
              <a:rPr lang="en-US" smtClean="0"/>
              <a:t>a recipe or </a:t>
            </a:r>
            <a:r>
              <a:rPr lang="en-US" dirty="0"/>
              <a:t>add fruits/veggies to an existing recipe. </a:t>
            </a:r>
          </a:p>
          <a:p>
            <a:r>
              <a:rPr lang="en-US" dirty="0"/>
              <a:t>Take a picture and turn it in to HSTA!</a:t>
            </a:r>
          </a:p>
        </p:txBody>
      </p:sp>
    </p:spTree>
    <p:extLst>
      <p:ext uri="{BB962C8B-B14F-4D97-AF65-F5344CB8AC3E}">
        <p14:creationId xmlns:p14="http://schemas.microsoft.com/office/powerpoint/2010/main" val="326406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B35481-F081-4ECB-BC0E-6B8B9506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8867B4-C10A-4B57-86EF-8643035BE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how much physical activity you should be getting?</a:t>
            </a:r>
          </a:p>
          <a:p>
            <a:pPr lvl="1"/>
            <a:r>
              <a:rPr lang="en-US" dirty="0"/>
              <a:t>Children: At least 60 minutes per day 5 days per week </a:t>
            </a:r>
          </a:p>
          <a:p>
            <a:pPr lvl="1"/>
            <a:r>
              <a:rPr lang="en-US" dirty="0"/>
              <a:t>Adults: At least 30 minutes per day 5 days per week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02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FE561F-C52E-48B7-834D-5B5062BBC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Moving.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5177BE-D89A-45D2-9F92-D57C9B463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Asses: Are you getting the recommended amount of daily activity? If not, try these tips to move more. </a:t>
            </a:r>
          </a:p>
          <a:p>
            <a:pPr lvl="1"/>
            <a:r>
              <a:rPr lang="en-US" b="1" dirty="0"/>
              <a:t>Dress comfortably. </a:t>
            </a:r>
            <a:r>
              <a:rPr lang="en-US" dirty="0"/>
              <a:t>You don’t need expensive workout close to be more active. Wear clothing that you already have that is comfortable and wont keep you from being active throughout the day. </a:t>
            </a:r>
          </a:p>
          <a:p>
            <a:pPr lvl="1"/>
            <a:r>
              <a:rPr lang="en-US" b="1" dirty="0"/>
              <a:t>Schedule your exercise. </a:t>
            </a:r>
            <a:r>
              <a:rPr lang="en-US" dirty="0"/>
              <a:t>We schedule many important parts of our day. Put your exercise time in your schedule for the day to make sure it gets done!</a:t>
            </a:r>
          </a:p>
          <a:p>
            <a:pPr lvl="1"/>
            <a:r>
              <a:rPr lang="en-US" b="1" dirty="0"/>
              <a:t>Set goals. </a:t>
            </a:r>
            <a:r>
              <a:rPr lang="en-US" dirty="0"/>
              <a:t>Try tracking your steps, minutes, or time while running. Set a goal for yourself and track your progress towards it. </a:t>
            </a:r>
          </a:p>
          <a:p>
            <a:pPr lvl="1"/>
            <a:r>
              <a:rPr lang="en-US" b="1" dirty="0"/>
              <a:t>Exercise with a friend. </a:t>
            </a:r>
            <a:r>
              <a:rPr lang="en-US" dirty="0"/>
              <a:t>You might enjoy physical activity more if you do it with a person you enjoy spending time with! </a:t>
            </a:r>
          </a:p>
          <a:p>
            <a:pPr lvl="1"/>
            <a:r>
              <a:rPr lang="en-US" b="1" dirty="0"/>
              <a:t>Try a new activity.</a:t>
            </a:r>
            <a:r>
              <a:rPr lang="en-US" dirty="0"/>
              <a:t> Try dancing, soccer, exercise videos, swimming, home renovations, gardening, or any other activity that sounds fun! Not all exercise is in a gym or on a machine. The best activity is one you enjoy.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30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EE3FC-8C4B-4E5E-B2AA-7FD82FFD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Connections and Health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BFC6CC-6423-4DFE-BE7E-F9B33C8CA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712423"/>
            <a:ext cx="10554574" cy="4698390"/>
          </a:xfrm>
        </p:spPr>
        <p:txBody>
          <a:bodyPr/>
          <a:lstStyle/>
          <a:p>
            <a:r>
              <a:rPr lang="en-US" dirty="0"/>
              <a:t>Loneliness Impacts Health </a:t>
            </a:r>
          </a:p>
          <a:p>
            <a:pPr lvl="1"/>
            <a:r>
              <a:rPr lang="en-US" dirty="0"/>
              <a:t>Social isolation and loneliness are linked to physical and mental health conditions including: </a:t>
            </a:r>
          </a:p>
          <a:p>
            <a:pPr lvl="2"/>
            <a:r>
              <a:rPr lang="en-US" dirty="0"/>
              <a:t>High blood pressure</a:t>
            </a:r>
          </a:p>
          <a:p>
            <a:pPr lvl="2"/>
            <a:r>
              <a:rPr lang="en-US" dirty="0"/>
              <a:t>Heart disease</a:t>
            </a:r>
          </a:p>
          <a:p>
            <a:pPr lvl="2"/>
            <a:r>
              <a:rPr lang="en-US" dirty="0"/>
              <a:t>Obesity</a:t>
            </a:r>
          </a:p>
          <a:p>
            <a:pPr lvl="2"/>
            <a:r>
              <a:rPr lang="en-US" dirty="0"/>
              <a:t>Weakened immune system</a:t>
            </a:r>
          </a:p>
          <a:p>
            <a:pPr lvl="2"/>
            <a:r>
              <a:rPr lang="en-US" dirty="0"/>
              <a:t>Anxiety </a:t>
            </a:r>
          </a:p>
          <a:p>
            <a:pPr lvl="2"/>
            <a:r>
              <a:rPr lang="en-US" dirty="0"/>
              <a:t>Depression</a:t>
            </a:r>
          </a:p>
          <a:p>
            <a:pPr lvl="2"/>
            <a:r>
              <a:rPr lang="en-US" dirty="0"/>
              <a:t>Cognitive decline </a:t>
            </a:r>
          </a:p>
        </p:txBody>
      </p:sp>
    </p:spTree>
    <p:extLst>
      <p:ext uri="{BB962C8B-B14F-4D97-AF65-F5344CB8AC3E}">
        <p14:creationId xmlns:p14="http://schemas.microsoft.com/office/powerpoint/2010/main" val="1835585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362</TotalTime>
  <Words>845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Quotable</vt:lpstr>
      <vt:lpstr>HSTA Biomed Camp  Extension Track  Community-Based Chronic Disease Prevention Unit 2: Yourself</vt:lpstr>
      <vt:lpstr>Chronic Disease Prevention in West Virginia</vt:lpstr>
      <vt:lpstr>Healthy Nutrition </vt:lpstr>
      <vt:lpstr>Healthy Nutrition Continued…</vt:lpstr>
      <vt:lpstr>Are you eating your fruits and veggies?</vt:lpstr>
      <vt:lpstr>Chopped Challenge (HSTA Edition) </vt:lpstr>
      <vt:lpstr>Physical Activity </vt:lpstr>
      <vt:lpstr>Get Moving. </vt:lpstr>
      <vt:lpstr>Social Connections and Health </vt:lpstr>
      <vt:lpstr>Interactions Matter </vt:lpstr>
      <vt:lpstr>Unexpected Loneliness </vt:lpstr>
      <vt:lpstr>COVID-19 and Social Connections</vt:lpstr>
      <vt:lpstr>Assignments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Overview of Community-Based Chronic Disease Prevention</dc:title>
  <dc:creator>Lauren Prinzo</dc:creator>
  <cp:lastModifiedBy>hsta-ca</cp:lastModifiedBy>
  <cp:revision>18</cp:revision>
  <dcterms:created xsi:type="dcterms:W3CDTF">2019-08-14T18:49:15Z</dcterms:created>
  <dcterms:modified xsi:type="dcterms:W3CDTF">2020-06-29T14:51:27Z</dcterms:modified>
</cp:coreProperties>
</file>