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hronicdisease/resources/infographic/chronic-diseases.htm" TargetMode="External"/><Relationship Id="rId2" Type="http://schemas.openxmlformats.org/officeDocument/2006/relationships/hyperlink" Target="https://www.cdc.gov/chronicdisease/resources/publications/factsheets/rural-health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nchs/pressroom/states/westvirginia/westvirginia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Dr3Pj5EMqU" TargetMode="External"/><Relationship Id="rId2" Type="http://schemas.openxmlformats.org/officeDocument/2006/relationships/hyperlink" Target="https://www.aplu.org/about-us/history-of-aplu/what-is-a-land-grant-univers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tension.wvu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wjf.org/en/library/articles-and-news/2015/09/city-maps.html" TargetMode="External"/><Relationship Id="rId2" Type="http://schemas.openxmlformats.org/officeDocument/2006/relationships/hyperlink" Target="https://www.rwjf.org/en/library/interactives/whereyouliveaffectshowlongyouliv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aAQRfxpSjI" TargetMode="External"/><Relationship Id="rId2" Type="http://schemas.openxmlformats.org/officeDocument/2006/relationships/hyperlink" Target="https://www.aarp.org/home-garden/livable-communities/info-08-2009/Planning_Complete_Streets_for_an_Aging_Americ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7660DF-AFCD-4989-88C7-71EA03E8ED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HSTA Biomed Camp </a:t>
            </a:r>
            <a:br>
              <a:rPr lang="en-US" dirty="0"/>
            </a:br>
            <a:r>
              <a:rPr lang="en-US" sz="3200" dirty="0"/>
              <a:t>Extension Track </a:t>
            </a:r>
            <a:br>
              <a:rPr lang="en-US" sz="3200" dirty="0"/>
            </a:br>
            <a:r>
              <a:rPr lang="en-US" sz="3200" dirty="0"/>
              <a:t>Community-Based Chronic Disease Prevention</a:t>
            </a:r>
            <a:br>
              <a:rPr lang="en-US" sz="3200" dirty="0"/>
            </a:br>
            <a:r>
              <a:rPr lang="en-US" sz="3200" dirty="0"/>
              <a:t>Unit 1: Your Community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0D5829-3D03-48B6-8B38-25AC2ADA0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0161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Lauren Prinzo, Assistant Professor and Extension Specialist in Community and Economic Development </a:t>
            </a:r>
          </a:p>
          <a:p>
            <a:r>
              <a:rPr lang="en-US" dirty="0"/>
              <a:t>WVU Extension Service </a:t>
            </a:r>
          </a:p>
        </p:txBody>
      </p:sp>
    </p:spTree>
    <p:extLst>
      <p:ext uri="{BB962C8B-B14F-4D97-AF65-F5344CB8AC3E}">
        <p14:creationId xmlns:p14="http://schemas.microsoft.com/office/powerpoint/2010/main" val="17248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59AAD9-DD4B-4B34-8951-CF500FCD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Disease Prevention in West 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86BE10-D892-43FC-A66E-C2265B78F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majority of adults in the United State have at least one chronic disease. </a:t>
            </a:r>
          </a:p>
          <a:p>
            <a:r>
              <a:rPr lang="en-US" dirty="0"/>
              <a:t>Rural Americans have a higher risk of some chronic diseases (like heart disease)</a:t>
            </a:r>
          </a:p>
          <a:p>
            <a:r>
              <a:rPr lang="en-US" dirty="0"/>
              <a:t>Risk factors are often high in rural areas where access to healthy foods, healthcare, and opportunities for physical activity are limited. </a:t>
            </a:r>
          </a:p>
          <a:p>
            <a:r>
              <a:rPr lang="en-US" dirty="0"/>
              <a:t>Check out the CDC links below to learn more about chronic diseases and risk factors. </a:t>
            </a:r>
          </a:p>
          <a:p>
            <a:pPr lvl="1"/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CDC- Rural Health </a:t>
            </a:r>
            <a:endParaRPr lang="en-US" dirty="0"/>
          </a:p>
          <a:p>
            <a:pPr lvl="1"/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CDC- Chronic Disease in America</a:t>
            </a:r>
            <a:endParaRPr lang="en-US" dirty="0"/>
          </a:p>
          <a:p>
            <a:pPr lvl="1"/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CDC- Stats of the State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3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8FDB11-DC91-4751-98C4-ABEC54DA1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WVU and Community-Based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0DC1EE-BDFA-4E39-9CD2-54A311CA9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985619"/>
            <a:ext cx="10554574" cy="418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WVU is a Land Grant University. This makes us unique! Review the link below to learn more about the land grant institutions. </a:t>
            </a:r>
          </a:p>
          <a:p>
            <a:pPr lvl="1"/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APLU Land Grant FAQs</a:t>
            </a:r>
            <a:endParaRPr lang="en-US" dirty="0"/>
          </a:p>
          <a:p>
            <a:r>
              <a:rPr lang="en-US" dirty="0"/>
              <a:t>WVU Extension is the outreach branch of WVU. </a:t>
            </a:r>
          </a:p>
          <a:p>
            <a:pPr lvl="1"/>
            <a:r>
              <a:rPr lang="en-US" dirty="0"/>
              <a:t>55 offices with faculty in every county of the state </a:t>
            </a:r>
          </a:p>
          <a:p>
            <a:pPr lvl="1"/>
            <a:r>
              <a:rPr lang="en-US" dirty="0"/>
              <a:t>Programming in Family and Community Development, 4H and Youth Development, and Agriculture</a:t>
            </a:r>
          </a:p>
          <a:p>
            <a:pPr lvl="1"/>
            <a:r>
              <a:rPr lang="en-US" dirty="0"/>
              <a:t>All of the programs we will visit as part of this module are coordinated by WVU Extension and/or partner agencies across the state. You will explore various active chronic disease prevention programs currently operating across the state through this module and your selected immersion activity. </a:t>
            </a:r>
          </a:p>
          <a:p>
            <a:pPr lvl="1"/>
            <a:r>
              <a:rPr lang="en-US" dirty="0"/>
              <a:t>Community-based chronic disease prevention </a:t>
            </a:r>
          </a:p>
          <a:p>
            <a:pPr lvl="1"/>
            <a:r>
              <a:rPr lang="en-US" dirty="0"/>
              <a:t>Review the links below to learn more about WVU Extension and it’s initiatives.</a:t>
            </a:r>
          </a:p>
          <a:p>
            <a:pPr lvl="2"/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WVUES- Here for Good</a:t>
            </a:r>
            <a:endParaRPr lang="en-US" dirty="0"/>
          </a:p>
          <a:p>
            <a:pPr lvl="2"/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WVUES Home Page 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6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E7783C-71AB-49CE-A00A-876B0C1C84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Individual Behavior Change vs. Policies, Systems, and Environments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0EC2DD-48FC-4E34-A384-D17D375CC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1869" y="5408853"/>
            <a:ext cx="10572000" cy="93707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6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89259A-AFBC-4972-8301-87988C1D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Behavior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95DCD5-02A3-44CD-9604-250913E92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Lifestyle factors relating to individual behaviors and choices influence a person’s risk of chronic disease</a:t>
            </a:r>
          </a:p>
          <a:p>
            <a:r>
              <a:rPr lang="en-US" dirty="0"/>
              <a:t>Community-based programming targeting individual behavior change seeks to educate and motivate people to make healthy choices to maintain or improve health </a:t>
            </a:r>
          </a:p>
          <a:p>
            <a:pPr lvl="1"/>
            <a:r>
              <a:rPr lang="en-US" dirty="0"/>
              <a:t>Nutrition education programs for youth and adults</a:t>
            </a:r>
          </a:p>
          <a:p>
            <a:pPr lvl="1"/>
            <a:r>
              <a:rPr lang="en-US" dirty="0"/>
              <a:t>Exercise classes/groups </a:t>
            </a:r>
          </a:p>
          <a:p>
            <a:pPr lvl="1"/>
            <a:r>
              <a:rPr lang="en-US" dirty="0"/>
              <a:t>Diabetes education</a:t>
            </a:r>
          </a:p>
          <a:p>
            <a:pPr lvl="1"/>
            <a:r>
              <a:rPr lang="en-US" dirty="0"/>
              <a:t>Weight maintenance/loss programs </a:t>
            </a:r>
          </a:p>
        </p:txBody>
      </p:sp>
    </p:spTree>
    <p:extLst>
      <p:ext uri="{BB962C8B-B14F-4D97-AF65-F5344CB8AC3E}">
        <p14:creationId xmlns:p14="http://schemas.microsoft.com/office/powerpoint/2010/main" val="236113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3B147D-C1BC-4260-B61A-AC2A61D4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Policies, Systems, and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F6C8E1-A72E-47B6-9036-5586925B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9878"/>
          </a:xfrm>
        </p:spPr>
        <p:txBody>
          <a:bodyPr>
            <a:normAutofit/>
          </a:bodyPr>
          <a:lstStyle/>
          <a:p>
            <a:r>
              <a:rPr lang="en-US" dirty="0"/>
              <a:t>Individual behavior change is more difficult in certain environments which is demonstrated by the fact that where you live predicts your life expectancy.</a:t>
            </a:r>
          </a:p>
          <a:p>
            <a:pPr lvl="1"/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Link: RWJF Life Expectancy Calculator </a:t>
            </a:r>
            <a:endParaRPr lang="en-US" b="1" dirty="0"/>
          </a:p>
          <a:p>
            <a:pPr lvl="1"/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Link: Mapping Life Expectancy </a:t>
            </a:r>
            <a:endParaRPr lang="en-US" b="1" dirty="0"/>
          </a:p>
          <a:p>
            <a:r>
              <a:rPr lang="en-US" dirty="0"/>
              <a:t>Targeting policies, systems, and environments with community-based chronic disease prevention makes healthy choices easier/possible.</a:t>
            </a:r>
          </a:p>
          <a:p>
            <a:r>
              <a:rPr lang="en-US" dirty="0"/>
              <a:t>Effective community-based programming includes elements of individual education and changes to policies, systems, and environments</a:t>
            </a:r>
          </a:p>
        </p:txBody>
      </p:sp>
    </p:spTree>
    <p:extLst>
      <p:ext uri="{BB962C8B-B14F-4D97-AF65-F5344CB8AC3E}">
        <p14:creationId xmlns:p14="http://schemas.microsoft.com/office/powerpoint/2010/main" val="116179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3DDFCD-3FE4-4F43-855F-51C76611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0B316E-31DC-4CB3-A7C3-1557E796E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95633"/>
          </a:xfrm>
        </p:spPr>
        <p:txBody>
          <a:bodyPr>
            <a:normAutofit/>
          </a:bodyPr>
          <a:lstStyle/>
          <a:p>
            <a:r>
              <a:rPr lang="en-US" dirty="0"/>
              <a:t>Example of programming that target policies, systems, and environments</a:t>
            </a:r>
          </a:p>
          <a:p>
            <a:pPr lvl="1"/>
            <a:r>
              <a:rPr lang="en-US" dirty="0"/>
              <a:t>Improving access to healthy foods in an area with limited access to fresh foods</a:t>
            </a:r>
          </a:p>
          <a:p>
            <a:pPr lvl="1"/>
            <a:r>
              <a:rPr lang="en-US" dirty="0"/>
              <a:t>Working through the school system to ensure students have access to healthy foods and recreational opportunities during the day </a:t>
            </a:r>
          </a:p>
          <a:p>
            <a:pPr lvl="1"/>
            <a:r>
              <a:rPr lang="en-US" dirty="0"/>
              <a:t>Making neighborhoods walkable and public parks and recreation opportunities safe and accessible </a:t>
            </a:r>
          </a:p>
          <a:p>
            <a:pPr lvl="1"/>
            <a:r>
              <a:rPr lang="en-US" dirty="0"/>
              <a:t>Providing access to screening and preventative healthcare in a school setting </a:t>
            </a:r>
          </a:p>
          <a:p>
            <a:pPr lvl="1"/>
            <a:r>
              <a:rPr lang="en-US" dirty="0"/>
              <a:t>Complete streets initiatives (explore AARP’s Complete Streets Initiative 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here</a:t>
            </a:r>
            <a:r>
              <a:rPr lang="en-US" b="1" dirty="0"/>
              <a:t>.</a:t>
            </a:r>
          </a:p>
          <a:p>
            <a:r>
              <a:rPr lang="en-US" dirty="0"/>
              <a:t>Read article in required reading folder, </a:t>
            </a:r>
            <a:r>
              <a:rPr lang="en-US"/>
              <a:t>“The Key </a:t>
            </a:r>
            <a:r>
              <a:rPr lang="en-US" dirty="0"/>
              <a:t>to Changing Individual Health Behaviors: Change the Environments That Give Rise to Them.”</a:t>
            </a:r>
          </a:p>
          <a:p>
            <a:r>
              <a:rPr lang="en-US" dirty="0"/>
              <a:t>Optional*: Watch Fed-Up Documentary </a:t>
            </a:r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here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10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087758-DC98-4F0E-BFFF-1C2867A4C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308B37-3AFC-4D89-B448-B1F2309A4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Hometown is </a:t>
            </a:r>
            <a:r>
              <a:rPr lang="en-US"/>
              <a:t>Cool </a:t>
            </a:r>
            <a:r>
              <a:rPr lang="en-US" smtClean="0"/>
              <a:t>Activity </a:t>
            </a:r>
            <a:endParaRPr lang="en-US" dirty="0"/>
          </a:p>
          <a:p>
            <a:r>
              <a:rPr lang="en-US" dirty="0"/>
              <a:t>Picture Perfect: Share five photos of things in your community that help you and others stay </a:t>
            </a:r>
            <a:r>
              <a:rPr lang="en-US" dirty="0" smtClean="0"/>
              <a:t>healthy or write five sentences about the favorite things in your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01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293</TotalTime>
  <Words>531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HSTA Biomed Camp  Extension Track  Community-Based Chronic Disease Prevention Unit 1: Your Community</vt:lpstr>
      <vt:lpstr>Chronic Disease Prevention in West Virginia</vt:lpstr>
      <vt:lpstr>WVU and Community-Based Programs</vt:lpstr>
      <vt:lpstr>Individual Behavior Change vs. Policies, Systems, and Environments</vt:lpstr>
      <vt:lpstr>Individual Behavior Change </vt:lpstr>
      <vt:lpstr>Policies, Systems, and Environments</vt:lpstr>
      <vt:lpstr>Examples</vt:lpstr>
      <vt:lpstr>Assignments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Overview of Community-Based Chronic Disease Prevention</dc:title>
  <dc:creator>Lauren Prinzo</dc:creator>
  <cp:lastModifiedBy>hsta-ca</cp:lastModifiedBy>
  <cp:revision>11</cp:revision>
  <dcterms:created xsi:type="dcterms:W3CDTF">2019-08-14T18:49:15Z</dcterms:created>
  <dcterms:modified xsi:type="dcterms:W3CDTF">2020-06-29T14:50:41Z</dcterms:modified>
</cp:coreProperties>
</file>